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60" r:id="rId5"/>
    <p:sldId id="261" r:id="rId6"/>
    <p:sldId id="262" r:id="rId7"/>
    <p:sldId id="273" r:id="rId8"/>
    <p:sldId id="263" r:id="rId9"/>
    <p:sldId id="264" r:id="rId10"/>
    <p:sldId id="265" r:id="rId11"/>
    <p:sldId id="274" r:id="rId12"/>
    <p:sldId id="266" r:id="rId13"/>
    <p:sldId id="267" r:id="rId14"/>
    <p:sldId id="269" r:id="rId15"/>
    <p:sldId id="270" r:id="rId16"/>
    <p:sldId id="271" r:id="rId17"/>
    <p:sldId id="272" r:id="rId18"/>
    <p:sldId id="275" r:id="rId19"/>
  </p:sldIdLst>
  <p:sldSz cx="9144000" cy="5143500" type="screen16x9"/>
  <p:notesSz cx="6858000" cy="9144000"/>
  <p:embeddedFontLst>
    <p:embeddedFont>
      <p:font typeface="맑은 고딕" pitchFamily="50" charset="-127"/>
      <p:regular r:id="rId21"/>
      <p:bold r:id="rId22"/>
    </p:embeddedFont>
    <p:embeddedFont>
      <p:font typeface="한컴 윤고딕 240" pitchFamily="18" charset="-127"/>
      <p:regular r:id="rId23"/>
    </p:embeddedFont>
    <p:embeddedFont>
      <p:font typeface="한컴 솔잎 B" pitchFamily="18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6C5B"/>
    <a:srgbClr val="3E6049"/>
    <a:srgbClr val="507C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-114" y="-8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03687F-DDBC-4A31-84E3-8FE26689631D}" type="datetimeFigureOut">
              <a:rPr lang="ko-KR" altLang="en-US" smtClean="0"/>
              <a:t>2017-11-25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3DC21-55DB-42AD-9552-3887322C75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744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E3DC21-55DB-42AD-9552-3887322C75C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862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2017-11-25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2017-11-25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ino\Downloads\noun_33801_cc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429"/>
          <a:stretch/>
        </p:blipFill>
        <p:spPr bwMode="auto">
          <a:xfrm>
            <a:off x="3527884" y="690379"/>
            <a:ext cx="2088232" cy="2011663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564838" y="1491630"/>
            <a:ext cx="561662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pc="-300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컴 윤고딕 240" pitchFamily="18" charset="-127"/>
                <a:ea typeface="한컴 윤고딕 240" pitchFamily="18" charset="-127"/>
              </a:rPr>
              <a:t>LIFEGAME</a:t>
            </a:r>
            <a:endParaRPr lang="ko-KR" altLang="en-US" sz="4000" b="1" spc="-3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53898" y="3219822"/>
            <a:ext cx="5616624" cy="2616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pc="600" dirty="0"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rPr>
              <a:t>올바른 원형의 활용방법 분석 및 활용방안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372200" y="3579862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20163158 </a:t>
            </a:r>
            <a:r>
              <a:rPr lang="ko-KR" altLang="en-US" dirty="0"/>
              <a:t>김남효 </a:t>
            </a:r>
            <a:r>
              <a:rPr lang="en-US" altLang="ko-KR" dirty="0"/>
              <a:t>20160769 </a:t>
            </a:r>
            <a:r>
              <a:rPr lang="ko-KR" altLang="en-US" dirty="0"/>
              <a:t>박호연</a:t>
            </a:r>
          </a:p>
        </p:txBody>
      </p:sp>
    </p:spTree>
    <p:extLst>
      <p:ext uri="{BB962C8B-B14F-4D97-AF65-F5344CB8AC3E}">
        <p14:creationId xmlns:p14="http://schemas.microsoft.com/office/powerpoint/2010/main" val="335575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코드 설명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(Cell class)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843558"/>
            <a:ext cx="53285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GlobalColor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 Cell::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get_color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()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{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switch (this-&gt;type)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{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default: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case DEAD: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return white;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case LIVE: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return black;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}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}</a:t>
            </a:r>
          </a:p>
          <a:p>
            <a:endParaRPr lang="ko-KR" altLang="en-US" sz="1200" dirty="0">
              <a:latin typeface="한컴 솔잎 B" pitchFamily="18" charset="-127"/>
              <a:ea typeface="한컴 솔잎 B" pitchFamily="18" charset="-127"/>
            </a:endParaRP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void</a:t>
            </a:r>
            <a:r>
              <a:rPr lang="ko-KR" altLang="en-US" sz="1200" dirty="0">
                <a:latin typeface="한컴 솔잎 B" pitchFamily="18" charset="-127"/>
                <a:ea typeface="한컴 솔잎 B" pitchFamily="18" charset="-127"/>
              </a:rPr>
              <a:t> 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Cell::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set_color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() //click</a:t>
            </a:r>
            <a:r>
              <a:rPr lang="ko-KR" altLang="en-US" sz="1200" dirty="0">
                <a:latin typeface="한컴 솔잎 B" pitchFamily="18" charset="-127"/>
                <a:ea typeface="한컴 솔잎 B" pitchFamily="18" charset="-127"/>
              </a:rPr>
              <a:t>을 하면  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type</a:t>
            </a:r>
            <a:r>
              <a:rPr lang="ko-KR" altLang="en-US" sz="1200" dirty="0">
                <a:latin typeface="한컴 솔잎 B" pitchFamily="18" charset="-127"/>
                <a:ea typeface="한컴 솔잎 B" pitchFamily="18" charset="-127"/>
              </a:rPr>
              <a:t>이 변한다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. </a:t>
            </a:r>
            <a:r>
              <a:rPr lang="ko-KR" altLang="en-US" sz="1200" dirty="0">
                <a:latin typeface="한컴 솔잎 B" pitchFamily="18" charset="-127"/>
                <a:ea typeface="한컴 솔잎 B" pitchFamily="18" charset="-127"/>
              </a:rPr>
              <a:t>그리고 그 타입이 변했으니 색깔도 그에 맞춰서 변해야 한다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. </a:t>
            </a:r>
            <a:r>
              <a:rPr lang="ko-KR" altLang="en-US" sz="1200" dirty="0">
                <a:latin typeface="한컴 솔잎 B" pitchFamily="18" charset="-127"/>
                <a:ea typeface="한컴 솔잎 B" pitchFamily="18" charset="-127"/>
              </a:rPr>
              <a:t>그 작업을 하는 것이다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.</a:t>
            </a:r>
            <a:endParaRPr lang="ko-KR" altLang="en-US" sz="1200" dirty="0">
              <a:latin typeface="한컴 솔잎 B" pitchFamily="18" charset="-127"/>
              <a:ea typeface="한컴 솔잎 B" pitchFamily="18" charset="-127"/>
            </a:endParaRP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{</a:t>
            </a:r>
          </a:p>
          <a:p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GlobalColor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 color = 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get_color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();        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this-&gt;button-&gt;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setPalette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QPalette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(color, color));        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this-&gt;button-&gt;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setAutoFillBackground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(true);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this-&gt;button-&gt;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setFlat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(true);                        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}</a:t>
            </a:r>
            <a:endParaRPr lang="ko-KR" altLang="en-US" sz="1200" dirty="0">
              <a:latin typeface="한컴 솔잎 B" pitchFamily="18" charset="-127"/>
              <a:ea typeface="한컴 솔잎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03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2800" dirty="0" err="1" smtClean="0"/>
              <a:t>LifeGame</a:t>
            </a:r>
            <a:r>
              <a:rPr lang="en-US" altLang="ko-KR" sz="2800" dirty="0" smtClean="0"/>
              <a:t> class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>
                <a:latin typeface="한컴 솔잎 B" pitchFamily="18" charset="-127"/>
                <a:ea typeface="한컴 솔잎 B" pitchFamily="18" charset="-127"/>
              </a:rPr>
              <a:t>Row, column</a:t>
            </a:r>
            <a:r>
              <a:rPr lang="ko-KR" altLang="en-US" sz="1800" dirty="0" smtClean="0">
                <a:latin typeface="한컴 솔잎 B" pitchFamily="18" charset="-127"/>
                <a:ea typeface="한컴 솔잎 B" pitchFamily="18" charset="-127"/>
              </a:rPr>
              <a:t>에 맞춰 개수에 맞는 </a:t>
            </a:r>
            <a:r>
              <a:rPr lang="en-US" altLang="ko-KR" sz="1800" dirty="0" smtClean="0">
                <a:latin typeface="한컴 솔잎 B" pitchFamily="18" charset="-127"/>
                <a:ea typeface="한컴 솔잎 B" pitchFamily="18" charset="-127"/>
              </a:rPr>
              <a:t>cell </a:t>
            </a:r>
            <a:r>
              <a:rPr lang="ko-KR" altLang="en-US" sz="1800" dirty="0" smtClean="0">
                <a:latin typeface="한컴 솔잎 B" pitchFamily="18" charset="-127"/>
                <a:ea typeface="한컴 솔잎 B" pitchFamily="18" charset="-127"/>
              </a:rPr>
              <a:t>설정</a:t>
            </a:r>
            <a:endParaRPr lang="en-US" altLang="ko-KR" sz="1800" dirty="0" smtClean="0">
              <a:latin typeface="한컴 솔잎 B" pitchFamily="18" charset="-127"/>
              <a:ea typeface="한컴 솔잎 B" pitchFamily="18" charset="-127"/>
            </a:endParaRPr>
          </a:p>
          <a:p>
            <a:r>
              <a:rPr lang="en-US" altLang="ko-KR" sz="1800" dirty="0" smtClean="0">
                <a:latin typeface="한컴 솔잎 B" pitchFamily="18" charset="-127"/>
                <a:ea typeface="한컴 솔잎 B" pitchFamily="18" charset="-127"/>
              </a:rPr>
              <a:t>Run, next, stop, save </a:t>
            </a:r>
            <a:r>
              <a:rPr lang="ko-KR" altLang="en-US" sz="1800" dirty="0" smtClean="0">
                <a:latin typeface="한컴 솔잎 B" pitchFamily="18" charset="-127"/>
                <a:ea typeface="한컴 솔잎 B" pitchFamily="18" charset="-127"/>
              </a:rPr>
              <a:t>버튼 및 클릭 이벤트를 넣음</a:t>
            </a:r>
            <a:endParaRPr lang="en-US" altLang="ko-KR" sz="1800" dirty="0" smtClean="0">
              <a:latin typeface="한컴 솔잎 B" pitchFamily="18" charset="-127"/>
              <a:ea typeface="한컴 솔잎 B" pitchFamily="18" charset="-127"/>
            </a:endParaRPr>
          </a:p>
          <a:p>
            <a:r>
              <a:rPr lang="en-US" altLang="ko-KR" sz="1800" dirty="0" smtClean="0">
                <a:latin typeface="한컴 솔잎 B" pitchFamily="18" charset="-127"/>
                <a:ea typeface="한컴 솔잎 B" pitchFamily="18" charset="-127"/>
              </a:rPr>
              <a:t>File</a:t>
            </a:r>
            <a:r>
              <a:rPr lang="ko-KR" altLang="en-US" sz="1800" dirty="0" smtClean="0">
                <a:latin typeface="한컴 솔잎 B" pitchFamily="18" charset="-127"/>
                <a:ea typeface="한컴 솔잎 B" pitchFamily="18" charset="-127"/>
              </a:rPr>
              <a:t>에서 읽어온 데이터를 저장</a:t>
            </a:r>
            <a:endParaRPr lang="en-US" altLang="ko-KR" sz="1800" dirty="0" smtClean="0">
              <a:latin typeface="한컴 솔잎 B" pitchFamily="18" charset="-127"/>
              <a:ea typeface="한컴 솔잎 B" pitchFamily="18" charset="-127"/>
            </a:endParaRPr>
          </a:p>
          <a:p>
            <a:r>
              <a:rPr lang="en-US" altLang="ko-KR" sz="1800" dirty="0" err="1" smtClean="0">
                <a:latin typeface="한컴 솔잎 B" pitchFamily="18" charset="-127"/>
                <a:ea typeface="한컴 솔잎 B" pitchFamily="18" charset="-127"/>
              </a:rPr>
              <a:t>LifeGame</a:t>
            </a:r>
            <a:r>
              <a:rPr lang="ko-KR" altLang="en-US" sz="1800" dirty="0" smtClean="0">
                <a:latin typeface="한컴 솔잎 B" pitchFamily="18" charset="-127"/>
                <a:ea typeface="한컴 솔잎 B" pitchFamily="18" charset="-127"/>
              </a:rPr>
              <a:t>의 조건에 맞게 다음 동작들을 실행</a:t>
            </a:r>
            <a:endParaRPr lang="en-US" altLang="ko-KR" sz="1800" dirty="0" smtClean="0">
              <a:latin typeface="한컴 솔잎 B" pitchFamily="18" charset="-127"/>
              <a:ea typeface="한컴 솔잎 B" pitchFamily="18" charset="-127"/>
            </a:endParaRPr>
          </a:p>
          <a:p>
            <a:endParaRPr lang="ko-KR" altLang="en-US" sz="1800" dirty="0">
              <a:latin typeface="한컴 솔잎 B" pitchFamily="18" charset="-127"/>
              <a:ea typeface="한컴 솔잎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50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7504" y="303309"/>
            <a:ext cx="2160240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코드 설명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(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Lifegame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class)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843558"/>
            <a:ext cx="53285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LifeGame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::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LifeGame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QWidget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 *parent, 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int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 row, 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int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 column)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: 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QWidget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(parent)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{</a:t>
            </a:r>
          </a:p>
          <a:p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QGridLayout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 *set = setup(row, column);    </a:t>
            </a:r>
          </a:p>
          <a:p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QHBoxLayout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 *button = 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setbutton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();     </a:t>
            </a:r>
          </a:p>
          <a:p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QVBoxLayout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 *layout = new 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QVBoxLayout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();//</a:t>
            </a:r>
            <a:r>
              <a:rPr lang="ko-KR" altLang="en-US" sz="1200" dirty="0">
                <a:latin typeface="한컴 솔잎 B" pitchFamily="18" charset="-127"/>
                <a:ea typeface="한컴 솔잎 B" pitchFamily="18" charset="-127"/>
              </a:rPr>
              <a:t>이 레이아웃에 다 저장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layout-&gt;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addLayout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(set);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layout-&gt;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addLayout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(button);</a:t>
            </a:r>
          </a:p>
          <a:p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setLayout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(layout);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}</a:t>
            </a:r>
            <a:endParaRPr lang="ko-KR" altLang="en-US" sz="1200" dirty="0">
              <a:latin typeface="한컴 솔잎 B" pitchFamily="18" charset="-127"/>
              <a:ea typeface="한컴 솔잎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80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7504" y="303309"/>
            <a:ext cx="237626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코드 설명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(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Lifegame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class)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826529"/>
            <a:ext cx="532859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QGridLayout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* 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LifeGame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::setup(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int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 rows, 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int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 column)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{</a:t>
            </a:r>
          </a:p>
          <a:p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QGridLayout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 *set = new 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QGridLayout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();   </a:t>
            </a:r>
          </a:p>
          <a:p>
            <a:endParaRPr lang="ko-KR" altLang="en-US" sz="1000" dirty="0">
              <a:latin typeface="한컴 솔잎 B" pitchFamily="18" charset="-127"/>
              <a:ea typeface="한컴 솔잎 B" pitchFamily="18" charset="-127"/>
            </a:endParaRP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set-&gt;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setHorizontalSpacing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(0); 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set-&gt;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setVerticalSpacing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(0);//</a:t>
            </a:r>
            <a:r>
              <a:rPr lang="ko-KR" altLang="en-US" sz="1000" dirty="0">
                <a:latin typeface="한컴 솔잎 B" pitchFamily="18" charset="-127"/>
                <a:ea typeface="한컴 솔잎 B" pitchFamily="18" charset="-127"/>
              </a:rPr>
              <a:t>셀은 수직으로던 수평으로던 연속적으로 </a:t>
            </a:r>
            <a:r>
              <a:rPr lang="ko-KR" altLang="en-US" sz="1000" dirty="0" err="1">
                <a:latin typeface="한컴 솔잎 B" pitchFamily="18" charset="-127"/>
                <a:ea typeface="한컴 솔잎 B" pitchFamily="18" charset="-127"/>
              </a:rPr>
              <a:t>이어져야해서</a:t>
            </a:r>
            <a:r>
              <a:rPr lang="ko-KR" altLang="en-US" sz="1000" dirty="0">
                <a:latin typeface="한컴 솔잎 B" pitchFamily="18" charset="-127"/>
                <a:ea typeface="한컴 솔잎 B" pitchFamily="18" charset="-127"/>
              </a:rPr>
              <a:t> 이 작업을 하였다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.</a:t>
            </a:r>
            <a:endParaRPr lang="ko-KR" altLang="en-US" sz="1000" dirty="0">
              <a:latin typeface="한컴 솔잎 B" pitchFamily="18" charset="-127"/>
              <a:ea typeface="한컴 솔잎 B" pitchFamily="18" charset="-127"/>
            </a:endParaRP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set-&gt;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setSpacing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(0);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set-&gt;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setAlignment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(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Qt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::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AlignHCenter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);</a:t>
            </a:r>
          </a:p>
          <a:p>
            <a:endParaRPr lang="ko-KR" altLang="en-US" sz="1000" dirty="0">
              <a:latin typeface="한컴 솔잎 B" pitchFamily="18" charset="-127"/>
              <a:ea typeface="한컴 솔잎 B" pitchFamily="18" charset="-127"/>
            </a:endParaRPr>
          </a:p>
          <a:p>
            <a:r>
              <a:rPr lang="nn-NO" altLang="ko-KR" sz="1000" dirty="0">
                <a:latin typeface="한컴 솔잎 B" pitchFamily="18" charset="-127"/>
                <a:ea typeface="한컴 솔잎 B" pitchFamily="18" charset="-127"/>
              </a:rPr>
              <a:t>for (int i = 0; i &lt; rows; i++)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{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vector&lt;Cell*&gt; row;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this-&gt;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cells.push_back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(row);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for</a:t>
            </a:r>
            <a:r>
              <a:rPr lang="ko-KR" altLang="en-US" sz="1000" dirty="0">
                <a:latin typeface="한컴 솔잎 B" pitchFamily="18" charset="-127"/>
                <a:ea typeface="한컴 솔잎 B" pitchFamily="18" charset="-127"/>
              </a:rPr>
              <a:t> 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(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int</a:t>
            </a:r>
            <a:r>
              <a:rPr lang="ko-KR" altLang="en-US" sz="1000" dirty="0">
                <a:latin typeface="한컴 솔잎 B" pitchFamily="18" charset="-127"/>
                <a:ea typeface="한컴 솔잎 B" pitchFamily="18" charset="-127"/>
              </a:rPr>
              <a:t> 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j = 0; j &lt; column; 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j++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) //</a:t>
            </a:r>
            <a:r>
              <a:rPr lang="ko-KR" altLang="en-US" sz="1000" dirty="0">
                <a:latin typeface="한컴 솔잎 B" pitchFamily="18" charset="-127"/>
                <a:ea typeface="한컴 솔잎 B" pitchFamily="18" charset="-127"/>
              </a:rPr>
              <a:t>입력된 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row</a:t>
            </a:r>
            <a:r>
              <a:rPr lang="ko-KR" altLang="en-US" sz="1000" dirty="0">
                <a:latin typeface="한컴 솔잎 B" pitchFamily="18" charset="-127"/>
                <a:ea typeface="한컴 솔잎 B" pitchFamily="18" charset="-127"/>
              </a:rPr>
              <a:t>만큼 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col</a:t>
            </a:r>
            <a:r>
              <a:rPr lang="ko-KR" altLang="en-US" sz="1000" dirty="0">
                <a:latin typeface="한컴 솔잎 B" pitchFamily="18" charset="-127"/>
                <a:ea typeface="한컴 솔잎 B" pitchFamily="18" charset="-127"/>
              </a:rPr>
              <a:t>만큼 버튼을 넣는 작업을 </a:t>
            </a:r>
            <a:r>
              <a:rPr lang="ko-KR" altLang="en-US" sz="1000" dirty="0" err="1">
                <a:latin typeface="한컴 솔잎 B" pitchFamily="18" charset="-127"/>
                <a:ea typeface="한컴 솔잎 B" pitchFamily="18" charset="-127"/>
              </a:rPr>
              <a:t>할것이다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.</a:t>
            </a:r>
            <a:endParaRPr lang="ko-KR" altLang="en-US" sz="1000" dirty="0">
              <a:latin typeface="한컴 솔잎 B" pitchFamily="18" charset="-127"/>
              <a:ea typeface="한컴 솔잎 B" pitchFamily="18" charset="-127"/>
            </a:endParaRP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{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Cell *cell = new Cell(NULL, rows, column);        // create new cell.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this-&gt;cells.at(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i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).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push_back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(cell);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set-&gt;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addWidget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(cell, 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i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, j);  //add cell in (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i,j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)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set-&gt;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setColumnStretch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(j, 1);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}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set-&gt;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setRowStretch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(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i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, 1);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}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return set;                                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}</a:t>
            </a:r>
            <a:endParaRPr lang="ko-KR" altLang="en-US" sz="1000" dirty="0">
              <a:latin typeface="한컴 솔잎 B" pitchFamily="18" charset="-127"/>
              <a:ea typeface="한컴 솔잎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843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7504" y="303309"/>
            <a:ext cx="223224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코드 설명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(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Lifegame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class)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826529"/>
            <a:ext cx="53285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void </a:t>
            </a:r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LifeGame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::</a:t>
            </a:r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lifegame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()//this function run with </a:t>
            </a:r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lifegame's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 condition.</a:t>
            </a:r>
          </a:p>
          <a:p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{</a:t>
            </a:r>
          </a:p>
          <a:p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check_live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(); //check only live cell</a:t>
            </a:r>
          </a:p>
          <a:p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//</a:t>
            </a:r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int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 </a:t>
            </a:r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data_count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 = </a:t>
            </a:r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is_live.size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();</a:t>
            </a:r>
          </a:p>
          <a:p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int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 </a:t>
            </a:r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i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 = 0, j = 0, k = 0;</a:t>
            </a:r>
          </a:p>
          <a:p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for (</a:t>
            </a:r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int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 l = 0; l&lt;this-&gt;</a:t>
            </a:r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is_live_count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; l++) { //check live cell's next is Live Or Dead</a:t>
            </a:r>
          </a:p>
          <a:p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int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 neighbor = 0;</a:t>
            </a:r>
          </a:p>
          <a:p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int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 a = this-&gt;</a:t>
            </a:r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is_live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[l].first; // a is x</a:t>
            </a:r>
          </a:p>
          <a:p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int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 b = this-&gt;</a:t>
            </a:r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is_live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[l].second;// b is y</a:t>
            </a:r>
          </a:p>
          <a:p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if (a &gt;= 1 &amp;&amp; b &gt;= 1) {</a:t>
            </a:r>
          </a:p>
          <a:p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if (this-&gt;cells[a - 1][b - 1]-&gt;</a:t>
            </a:r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gettype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() == LIVE)</a:t>
            </a:r>
          </a:p>
          <a:p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neighbor += 1;</a:t>
            </a:r>
          </a:p>
          <a:p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else {</a:t>
            </a:r>
          </a:p>
          <a:p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this-&gt;</a:t>
            </a:r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new_live.push_back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(</a:t>
            </a:r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xy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(a - 1, b - 1)); //near of this cell is DEAD cell then push it in </a:t>
            </a:r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new_live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 vector.</a:t>
            </a:r>
          </a:p>
          <a:p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i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++;</a:t>
            </a:r>
          </a:p>
          <a:p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}</a:t>
            </a:r>
          </a:p>
          <a:p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}</a:t>
            </a:r>
            <a:endParaRPr lang="ko-KR" altLang="en-US" sz="1100" dirty="0"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0830" y="4190845"/>
            <a:ext cx="540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for (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int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 m = 0; m&lt;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i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; m++) {</a:t>
            </a:r>
          </a:p>
          <a:p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int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 c = this-&gt;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new_live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[m].first;</a:t>
            </a:r>
          </a:p>
          <a:p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int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 d = this-&gt;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new_live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[m].second; .......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if (_neighbor == 3) {this-&gt;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copy_cells.push_back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(_copy(c, d, 1));</a:t>
            </a:r>
          </a:p>
          <a:p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j++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;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}</a:t>
            </a:r>
            <a:endParaRPr lang="ko-KR" altLang="en-US" sz="1000" dirty="0"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08104" y="826527"/>
            <a:ext cx="3168352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if (neighbor &lt; 2) { //if neighbor's count is less than 2 or more than 3 then this cell will be Dead.</a:t>
            </a:r>
          </a:p>
          <a:p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this-&gt;</a:t>
            </a:r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copy_cells.push_back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(_copy(a, b, 0));// So I will push that its type will be change.</a:t>
            </a:r>
          </a:p>
          <a:p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j++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;</a:t>
            </a:r>
          </a:p>
          <a:p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}</a:t>
            </a:r>
          </a:p>
          <a:p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else if (neighbor &gt; 3) {</a:t>
            </a:r>
          </a:p>
          <a:p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this-&gt;</a:t>
            </a:r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copy_cells.push_back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(_copy(a, b, 0));</a:t>
            </a:r>
          </a:p>
          <a:p>
            <a:r>
              <a:rPr lang="en-US" altLang="ko-KR" sz="1100" dirty="0" err="1">
                <a:latin typeface="한컴 솔잎 B" pitchFamily="18" charset="-127"/>
                <a:ea typeface="한컴 솔잎 B" pitchFamily="18" charset="-127"/>
              </a:rPr>
              <a:t>j++</a:t>
            </a:r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;</a:t>
            </a:r>
          </a:p>
          <a:p>
            <a:r>
              <a:rPr lang="en-US" altLang="ko-KR" sz="1100" dirty="0">
                <a:latin typeface="한컴 솔잎 B" pitchFamily="18" charset="-127"/>
                <a:ea typeface="한컴 솔잎 B" pitchFamily="18" charset="-127"/>
              </a:rPr>
              <a:t>}</a:t>
            </a:r>
            <a:endParaRPr lang="ko-KR" altLang="en-US" sz="1100" dirty="0">
              <a:latin typeface="한컴 솔잎 B" pitchFamily="18" charset="-127"/>
              <a:ea typeface="한컴 솔잎 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08104" y="3050619"/>
            <a:ext cx="30243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ko-KR" sz="1000" dirty="0">
                <a:latin typeface="한컴 솔잎 B" pitchFamily="18" charset="-127"/>
                <a:ea typeface="한컴 솔잎 B" pitchFamily="18" charset="-127"/>
              </a:rPr>
              <a:t>for (int o = 0; o &lt; j; o++)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{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if (get&lt;2&gt;(this-&gt;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copy_cells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[o]) == 0) // if last element is 0 then DEAD 1 is LIVE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this-&gt;cells[get&lt;0&gt;(this-&gt;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copy_cells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[o])][get&lt;1&gt;(this-&gt;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copy_cells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[o])]-&gt;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settype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(DEAD); //get x and y and set this type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else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this-&gt;cells[get&lt;0&gt;(this-&gt;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copy_cells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[o])][get&lt;1&gt;(this-&gt;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copy_cells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[o])]-&gt;</a:t>
            </a:r>
            <a:r>
              <a:rPr lang="en-US" altLang="ko-KR" sz="1000" dirty="0" err="1">
                <a:latin typeface="한컴 솔잎 B" pitchFamily="18" charset="-127"/>
                <a:ea typeface="한컴 솔잎 B" pitchFamily="18" charset="-127"/>
              </a:rPr>
              <a:t>settype</a:t>
            </a:r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(LIVE);</a:t>
            </a:r>
          </a:p>
          <a:p>
            <a:r>
              <a:rPr lang="en-US" altLang="ko-KR" sz="1000" dirty="0">
                <a:latin typeface="한컴 솔잎 B" pitchFamily="18" charset="-127"/>
                <a:ea typeface="한컴 솔잎 B" pitchFamily="18" charset="-127"/>
              </a:rPr>
              <a:t>}</a:t>
            </a:r>
            <a:endParaRPr lang="ko-KR" altLang="en-US" sz="1000" dirty="0">
              <a:latin typeface="한컴 솔잎 B" pitchFamily="18" charset="-127"/>
              <a:ea typeface="한컴 솔잎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925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87524" y="483518"/>
            <a:ext cx="8568952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ea typeface="한컴 윤고딕 240" pitchFamily="18" charset="-127"/>
              </a:rPr>
              <a:t>Load class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ea typeface="한컴 윤고딕 24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7524" y="1347614"/>
            <a:ext cx="85689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컴 솔잎 B" pitchFamily="18" charset="-127"/>
                <a:ea typeface="한컴 솔잎 B" pitchFamily="18" charset="-127"/>
              </a:rPr>
              <a:t>Load</a:t>
            </a:r>
            <a:r>
              <a:rPr lang="ko-KR" altLang="en-US" dirty="0">
                <a:latin typeface="한컴 솔잎 B" pitchFamily="18" charset="-127"/>
                <a:ea typeface="한컴 솔잎 B" pitchFamily="18" charset="-127"/>
              </a:rPr>
              <a:t> </a:t>
            </a:r>
            <a:r>
              <a:rPr lang="en-US" altLang="ko-KR" dirty="0">
                <a:latin typeface="한컴 솔잎 B" pitchFamily="18" charset="-127"/>
                <a:ea typeface="한컴 솔잎 B" pitchFamily="18" charset="-127"/>
              </a:rPr>
              <a:t>class:</a:t>
            </a:r>
            <a:r>
              <a:rPr lang="ko-KR" altLang="en-US" dirty="0">
                <a:latin typeface="한컴 솔잎 B" pitchFamily="18" charset="-127"/>
                <a:ea typeface="한컴 솔잎 B" pitchFamily="18" charset="-127"/>
              </a:rPr>
              <a:t> 프로그램 로드 창을 여는 클래스</a:t>
            </a:r>
            <a:r>
              <a:rPr lang="en-US" altLang="ko-KR" dirty="0">
                <a:latin typeface="한컴 솔잎 B" pitchFamily="18" charset="-127"/>
                <a:ea typeface="한컴 솔잎 B" pitchFamily="18" charset="-127"/>
              </a:rPr>
              <a:t>, </a:t>
            </a:r>
            <a:r>
              <a:rPr lang="ko-KR" altLang="en-US" dirty="0">
                <a:latin typeface="한컴 솔잎 B" pitchFamily="18" charset="-127"/>
                <a:ea typeface="한컴 솔잎 B" pitchFamily="18" charset="-127"/>
              </a:rPr>
              <a:t>사실상 프로그램의 시작을 담당</a:t>
            </a:r>
            <a:endParaRPr lang="en-US" altLang="ko-KR" dirty="0">
              <a:latin typeface="한컴 솔잎 B" pitchFamily="18" charset="-127"/>
              <a:ea typeface="한컴 솔잎 B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솔잎 B" pitchFamily="18" charset="-127"/>
                <a:ea typeface="한컴 솔잎 B" pitchFamily="18" charset="-127"/>
              </a:rPr>
              <a:t>프로그램 실행 시 </a:t>
            </a:r>
            <a:r>
              <a:rPr lang="en-US" altLang="ko-KR" dirty="0">
                <a:latin typeface="한컴 솔잎 B" pitchFamily="18" charset="-127"/>
                <a:ea typeface="한컴 솔잎 B" pitchFamily="18" charset="-127"/>
              </a:rPr>
              <a:t>Import</a:t>
            </a:r>
            <a:r>
              <a:rPr lang="ko-KR" altLang="en-US" dirty="0">
                <a:latin typeface="한컴 솔잎 B" pitchFamily="18" charset="-127"/>
                <a:ea typeface="한컴 솔잎 B" pitchFamily="18" charset="-127"/>
              </a:rPr>
              <a:t>와 </a:t>
            </a:r>
            <a:r>
              <a:rPr lang="en-US" altLang="ko-KR" dirty="0">
                <a:latin typeface="한컴 솔잎 B" pitchFamily="18" charset="-127"/>
                <a:ea typeface="한컴 솔잎 B" pitchFamily="18" charset="-127"/>
              </a:rPr>
              <a:t>NEW </a:t>
            </a:r>
            <a:r>
              <a:rPr lang="ko-KR" altLang="en-US" dirty="0">
                <a:latin typeface="한컴 솔잎 B" pitchFamily="18" charset="-127"/>
                <a:ea typeface="한컴 솔잎 B" pitchFamily="18" charset="-127"/>
              </a:rPr>
              <a:t>버튼을 선택하여</a:t>
            </a:r>
            <a:r>
              <a:rPr lang="en-US" altLang="ko-KR" dirty="0">
                <a:latin typeface="한컴 솔잎 B" pitchFamily="18" charset="-127"/>
                <a:ea typeface="한컴 솔잎 B" pitchFamily="18" charset="-127"/>
              </a:rPr>
              <a:t>, </a:t>
            </a:r>
            <a:r>
              <a:rPr lang="ko-KR" altLang="en-US" dirty="0">
                <a:latin typeface="한컴 솔잎 B" pitchFamily="18" charset="-127"/>
                <a:ea typeface="한컴 솔잎 B" pitchFamily="18" charset="-127"/>
              </a:rPr>
              <a:t>원하는 방향대로 프로그램 구동</a:t>
            </a:r>
            <a:endParaRPr lang="en-US" altLang="ko-KR" dirty="0">
              <a:latin typeface="한컴 솔잎 B" pitchFamily="18" charset="-127"/>
              <a:ea typeface="한컴 솔잎 B" pitchFamily="18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컴 솔잎 B" pitchFamily="18" charset="-127"/>
                <a:ea typeface="한컴 솔잎 B" pitchFamily="18" charset="-127"/>
              </a:rPr>
              <a:t>Import</a:t>
            </a:r>
            <a:r>
              <a:rPr lang="ko-KR" altLang="en-US" dirty="0">
                <a:latin typeface="한컴 솔잎 B" pitchFamily="18" charset="-127"/>
                <a:ea typeface="한컴 솔잎 B" pitchFamily="18" charset="-127"/>
              </a:rPr>
              <a:t>를 선택할 경우</a:t>
            </a:r>
            <a:r>
              <a:rPr lang="en-US" altLang="ko-KR" dirty="0">
                <a:latin typeface="한컴 솔잎 B" pitchFamily="18" charset="-127"/>
                <a:ea typeface="한컴 솔잎 B" pitchFamily="18" charset="-127"/>
              </a:rPr>
              <a:t>, </a:t>
            </a:r>
            <a:r>
              <a:rPr lang="ko-KR" altLang="en-US" dirty="0">
                <a:latin typeface="한컴 솔잎 B" pitchFamily="18" charset="-127"/>
                <a:ea typeface="한컴 솔잎 B" pitchFamily="18" charset="-127"/>
              </a:rPr>
              <a:t>파일 입력 다이얼로그창을 새로 열어</a:t>
            </a:r>
            <a:r>
              <a:rPr lang="en-US" altLang="ko-KR" dirty="0">
                <a:latin typeface="한컴 솔잎 B" pitchFamily="18" charset="-127"/>
                <a:ea typeface="한컴 솔잎 B" pitchFamily="18" charset="-127"/>
              </a:rPr>
              <a:t>, input </a:t>
            </a:r>
            <a:r>
              <a:rPr lang="ko-KR" altLang="en-US" dirty="0">
                <a:latin typeface="한컴 솔잎 B" pitchFamily="18" charset="-127"/>
                <a:ea typeface="한컴 솔잎 B" pitchFamily="18" charset="-127"/>
              </a:rPr>
              <a:t>파일을 읽어온다</a:t>
            </a:r>
            <a:r>
              <a:rPr lang="en-US" altLang="ko-KR" dirty="0">
                <a:latin typeface="한컴 솔잎 B" pitchFamily="18" charset="-127"/>
                <a:ea typeface="한컴 솔잎 B" pitchFamily="18" charset="-127"/>
              </a:rPr>
              <a:t>. </a:t>
            </a:r>
            <a:r>
              <a:rPr lang="ko-KR" altLang="en-US" dirty="0">
                <a:latin typeface="한컴 솔잎 B" pitchFamily="18" charset="-127"/>
                <a:ea typeface="한컴 솔잎 B" pitchFamily="18" charset="-127"/>
              </a:rPr>
              <a:t>정상 파일일 경우</a:t>
            </a:r>
            <a:r>
              <a:rPr lang="en-US" altLang="ko-KR" dirty="0">
                <a:latin typeface="한컴 솔잎 B" pitchFamily="18" charset="-127"/>
                <a:ea typeface="한컴 솔잎 B" pitchFamily="18" charset="-127"/>
              </a:rPr>
              <a:t>, </a:t>
            </a:r>
            <a:r>
              <a:rPr lang="ko-KR" altLang="en-US" dirty="0">
                <a:latin typeface="한컴 솔잎 B" pitchFamily="18" charset="-127"/>
                <a:ea typeface="한컴 솔잎 B" pitchFamily="18" charset="-127"/>
              </a:rPr>
              <a:t>이후 해당 </a:t>
            </a:r>
            <a:r>
              <a:rPr lang="ko-KR" altLang="en-US" dirty="0" err="1">
                <a:latin typeface="한컴 솔잎 B" pitchFamily="18" charset="-127"/>
                <a:ea typeface="한컴 솔잎 B" pitchFamily="18" charset="-127"/>
              </a:rPr>
              <a:t>데이터값을</a:t>
            </a:r>
            <a:r>
              <a:rPr lang="ko-KR" altLang="en-US" dirty="0">
                <a:latin typeface="한컴 솔잎 B" pitchFamily="18" charset="-127"/>
                <a:ea typeface="한컴 솔잎 B" pitchFamily="18" charset="-127"/>
              </a:rPr>
              <a:t> 기준으로 </a:t>
            </a:r>
            <a:r>
              <a:rPr lang="en-US" altLang="ko-KR" dirty="0">
                <a:latin typeface="한컴 솔잎 B" pitchFamily="18" charset="-127"/>
                <a:ea typeface="한컴 솔잎 B" pitchFamily="18" charset="-127"/>
              </a:rPr>
              <a:t>game</a:t>
            </a:r>
            <a:r>
              <a:rPr lang="ko-KR" altLang="en-US" dirty="0">
                <a:latin typeface="한컴 솔잎 B" pitchFamily="18" charset="-127"/>
                <a:ea typeface="한컴 솔잎 B" pitchFamily="18" charset="-127"/>
              </a:rPr>
              <a:t>을 구동한다</a:t>
            </a:r>
            <a:r>
              <a:rPr lang="en-US" altLang="ko-KR" dirty="0">
                <a:latin typeface="한컴 솔잎 B" pitchFamily="18" charset="-127"/>
                <a:ea typeface="한컴 솔잎 B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한컴 솔잎 B" pitchFamily="18" charset="-127"/>
                <a:ea typeface="한컴 솔잎 B" pitchFamily="18" charset="-127"/>
              </a:rPr>
              <a:t>NEW</a:t>
            </a:r>
            <a:r>
              <a:rPr lang="ko-KR" altLang="en-US" dirty="0">
                <a:latin typeface="한컴 솔잎 B" pitchFamily="18" charset="-127"/>
                <a:ea typeface="한컴 솔잎 B" pitchFamily="18" charset="-127"/>
              </a:rPr>
              <a:t>를 선택할 경우</a:t>
            </a:r>
            <a:r>
              <a:rPr lang="en-US" altLang="ko-KR" dirty="0">
                <a:latin typeface="한컴 솔잎 B" pitchFamily="18" charset="-127"/>
                <a:ea typeface="한컴 솔잎 B" pitchFamily="18" charset="-127"/>
              </a:rPr>
              <a:t>, </a:t>
            </a:r>
            <a:r>
              <a:rPr lang="ko-KR" altLang="en-US" dirty="0">
                <a:latin typeface="한컴 솔잎 B" pitchFamily="18" charset="-127"/>
                <a:ea typeface="한컴 솔잎 B" pitchFamily="18" charset="-127"/>
              </a:rPr>
              <a:t>기본적으로 정해진 </a:t>
            </a:r>
            <a:r>
              <a:rPr lang="en-US" altLang="ko-KR" dirty="0">
                <a:latin typeface="한컴 솔잎 B" pitchFamily="18" charset="-127"/>
                <a:ea typeface="한컴 솔잎 B" pitchFamily="18" charset="-127"/>
              </a:rPr>
              <a:t>row </a:t>
            </a:r>
            <a:r>
              <a:rPr lang="ko-KR" altLang="en-US" dirty="0">
                <a:latin typeface="한컴 솔잎 B" pitchFamily="18" charset="-127"/>
                <a:ea typeface="한컴 솔잎 B" pitchFamily="18" charset="-127"/>
              </a:rPr>
              <a:t>수와 </a:t>
            </a:r>
            <a:r>
              <a:rPr lang="en-US" altLang="ko-KR" dirty="0">
                <a:latin typeface="한컴 솔잎 B" pitchFamily="18" charset="-127"/>
                <a:ea typeface="한컴 솔잎 B" pitchFamily="18" charset="-127"/>
              </a:rPr>
              <a:t>column</a:t>
            </a:r>
            <a:r>
              <a:rPr lang="ko-KR" altLang="en-US" dirty="0">
                <a:latin typeface="한컴 솔잎 B" pitchFamily="18" charset="-127"/>
                <a:ea typeface="한컴 솔잎 B" pitchFamily="18" charset="-127"/>
              </a:rPr>
              <a:t> 수를 가진 빈 </a:t>
            </a:r>
            <a:r>
              <a:rPr lang="en-US" altLang="ko-KR" dirty="0">
                <a:latin typeface="한컴 솔잎 B" pitchFamily="18" charset="-127"/>
                <a:ea typeface="한컴 솔잎 B" pitchFamily="18" charset="-127"/>
              </a:rPr>
              <a:t>game</a:t>
            </a:r>
            <a:r>
              <a:rPr lang="ko-KR" altLang="en-US" dirty="0">
                <a:latin typeface="한컴 솔잎 B" pitchFamily="18" charset="-127"/>
                <a:ea typeface="한컴 솔잎 B" pitchFamily="18" charset="-127"/>
              </a:rPr>
              <a:t>을 구동한다</a:t>
            </a:r>
            <a:r>
              <a:rPr lang="en-US" altLang="ko-KR" dirty="0">
                <a:latin typeface="한컴 솔잎 B" pitchFamily="18" charset="-127"/>
                <a:ea typeface="한컴 솔잎 B" pitchFamily="18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한컴 솔잎 B" pitchFamily="18" charset="-127"/>
                <a:ea typeface="한컴 솔잎 B" pitchFamily="18" charset="-127"/>
              </a:rPr>
              <a:t>이후 설명할 코드는 파일 데이터를 읽어오는 함수 중 </a:t>
            </a:r>
            <a:r>
              <a:rPr lang="ko-KR" altLang="en-US" dirty="0" err="1">
                <a:latin typeface="한컴 솔잎 B" pitchFamily="18" charset="-127"/>
                <a:ea typeface="한컴 솔잎 B" pitchFamily="18" charset="-127"/>
              </a:rPr>
              <a:t>다이어로그</a:t>
            </a:r>
            <a:r>
              <a:rPr lang="ko-KR" altLang="en-US" dirty="0">
                <a:latin typeface="한컴 솔잎 B" pitchFamily="18" charset="-127"/>
                <a:ea typeface="한컴 솔잎 B" pitchFamily="18" charset="-127"/>
              </a:rPr>
              <a:t> 파트다</a:t>
            </a:r>
            <a:r>
              <a:rPr lang="en-US" altLang="ko-KR" dirty="0">
                <a:latin typeface="한컴 솔잎 B" pitchFamily="18" charset="-127"/>
                <a:ea typeface="한컴 솔잎 B" pitchFamily="18" charset="-127"/>
              </a:rPr>
              <a:t>.</a:t>
            </a:r>
            <a:endParaRPr lang="ko-KR" altLang="en-US" dirty="0">
              <a:latin typeface="한컴 솔잎 B" pitchFamily="18" charset="-127"/>
              <a:ea typeface="한컴 솔잎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02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87524" y="483518"/>
            <a:ext cx="8568952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ea typeface="한컴 윤고딕 240" pitchFamily="18" charset="-127"/>
              </a:rPr>
              <a:t>Load class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ea typeface="한컴 윤고딕 24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7524" y="1347614"/>
            <a:ext cx="85689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bool Load::</a:t>
            </a:r>
            <a:r>
              <a:rPr lang="en-US" altLang="ko-KR" dirty="0" err="1">
                <a:latin typeface="+mj-lt"/>
              </a:rPr>
              <a:t>importFile</a:t>
            </a:r>
            <a:r>
              <a:rPr lang="en-US" altLang="ko-KR" dirty="0">
                <a:latin typeface="+mj-lt"/>
              </a:rPr>
              <a:t>()</a:t>
            </a:r>
          </a:p>
          <a:p>
            <a:r>
              <a:rPr lang="en-US" altLang="ko-KR" dirty="0">
                <a:latin typeface="+mj-lt"/>
              </a:rPr>
              <a:t>{</a:t>
            </a:r>
          </a:p>
          <a:p>
            <a:r>
              <a:rPr lang="en-US" altLang="ko-KR" dirty="0">
                <a:latin typeface="+mj-lt"/>
              </a:rPr>
              <a:t>//</a:t>
            </a:r>
            <a:r>
              <a:rPr lang="ko-KR" altLang="en-US" dirty="0">
                <a:latin typeface="+mj-lt"/>
              </a:rPr>
              <a:t>초기 설정</a:t>
            </a:r>
            <a:endParaRPr lang="en-US" altLang="ko-KR" dirty="0">
              <a:latin typeface="+mj-lt"/>
            </a:endParaRPr>
          </a:p>
          <a:p>
            <a:r>
              <a:rPr lang="en-US" altLang="ko-KR" dirty="0" err="1">
                <a:latin typeface="+mj-lt"/>
              </a:rPr>
              <a:t>QString</a:t>
            </a:r>
            <a:r>
              <a:rPr lang="en-US" altLang="ko-KR" dirty="0">
                <a:latin typeface="+mj-lt"/>
              </a:rPr>
              <a:t> filename = </a:t>
            </a:r>
            <a:r>
              <a:rPr lang="en-US" altLang="ko-KR" dirty="0" err="1">
                <a:latin typeface="+mj-lt"/>
              </a:rPr>
              <a:t>QFileDialog</a:t>
            </a:r>
            <a:r>
              <a:rPr lang="en-US" altLang="ko-KR" dirty="0">
                <a:latin typeface="+mj-lt"/>
              </a:rPr>
              <a:t>::</a:t>
            </a:r>
            <a:r>
              <a:rPr lang="en-US" altLang="ko-KR" dirty="0" err="1">
                <a:latin typeface="+mj-lt"/>
              </a:rPr>
              <a:t>getOpenFileName</a:t>
            </a:r>
            <a:r>
              <a:rPr lang="en-US" altLang="ko-KR" dirty="0">
                <a:latin typeface="+mj-lt"/>
              </a:rPr>
              <a:t>(</a:t>
            </a:r>
          </a:p>
          <a:p>
            <a:r>
              <a:rPr lang="en-US" altLang="ko-KR" dirty="0">
                <a:latin typeface="+mj-lt"/>
              </a:rPr>
              <a:t>0,</a:t>
            </a:r>
          </a:p>
          <a:p>
            <a:r>
              <a:rPr lang="en-US" altLang="ko-KR" dirty="0" err="1">
                <a:latin typeface="+mj-lt"/>
              </a:rPr>
              <a:t>tr</a:t>
            </a:r>
            <a:r>
              <a:rPr lang="en-US" altLang="ko-KR" dirty="0">
                <a:latin typeface="+mj-lt"/>
              </a:rPr>
              <a:t>("Open File"),</a:t>
            </a:r>
          </a:p>
          <a:p>
            <a:r>
              <a:rPr lang="en-US" altLang="ko-KR" dirty="0">
                <a:latin typeface="+mj-lt"/>
              </a:rPr>
              <a:t>"C://",</a:t>
            </a:r>
          </a:p>
          <a:p>
            <a:r>
              <a:rPr lang="en-US" altLang="ko-KR" dirty="0">
                <a:latin typeface="+mj-lt"/>
              </a:rPr>
              <a:t>"Text Files (*.txt)"</a:t>
            </a:r>
          </a:p>
          <a:p>
            <a:r>
              <a:rPr lang="en-US" altLang="ko-KR" dirty="0">
                <a:latin typeface="+mj-lt"/>
              </a:rPr>
              <a:t>);</a:t>
            </a:r>
          </a:p>
          <a:p>
            <a:endParaRPr lang="en-US" altLang="ko-KR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lt"/>
              </a:rPr>
              <a:t>새 다이얼로그를 여는 구간</a:t>
            </a:r>
            <a:endParaRPr lang="en-US" altLang="ko-K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6133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87524" y="483518"/>
            <a:ext cx="8568952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tx1">
                    <a:lumMod val="75000"/>
                    <a:lumOff val="25000"/>
                  </a:schemeClr>
                </a:solidFill>
                <a:ea typeface="한컴 윤고딕 240" pitchFamily="18" charset="-127"/>
              </a:rPr>
              <a:t>Load class</a:t>
            </a:r>
            <a:endParaRPr lang="ko-KR" altLang="en-US" sz="2800" spc="-150" dirty="0">
              <a:solidFill>
                <a:schemeClr val="tx1">
                  <a:lumMod val="75000"/>
                  <a:lumOff val="25000"/>
                </a:schemeClr>
              </a:solidFill>
              <a:ea typeface="한컴 윤고딕 24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7524" y="1347614"/>
            <a:ext cx="85689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//call dialog that can find file, to set file</a:t>
            </a:r>
          </a:p>
          <a:p>
            <a:r>
              <a:rPr lang="en-US" altLang="ko-KR" dirty="0">
                <a:latin typeface="+mj-lt"/>
              </a:rPr>
              <a:t>if (filename == NULL)</a:t>
            </a:r>
          </a:p>
          <a:p>
            <a:r>
              <a:rPr lang="en-US" altLang="ko-KR" dirty="0">
                <a:latin typeface="+mj-lt"/>
              </a:rPr>
              <a:t>{</a:t>
            </a:r>
          </a:p>
          <a:p>
            <a:r>
              <a:rPr lang="en-US" altLang="ko-KR" dirty="0">
                <a:latin typeface="+mj-lt"/>
              </a:rPr>
              <a:t>row = 50, column = 40;</a:t>
            </a:r>
          </a:p>
          <a:p>
            <a:r>
              <a:rPr lang="en-US" altLang="ko-KR" dirty="0">
                <a:latin typeface="+mj-lt"/>
              </a:rPr>
              <a:t>return </a:t>
            </a:r>
            <a:r>
              <a:rPr lang="en-US" altLang="ko-KR" dirty="0" err="1">
                <a:latin typeface="+mj-lt"/>
              </a:rPr>
              <a:t>loadflag</a:t>
            </a:r>
            <a:r>
              <a:rPr lang="en-US" altLang="ko-KR" dirty="0">
                <a:latin typeface="+mj-lt"/>
              </a:rPr>
              <a:t> = false;</a:t>
            </a:r>
          </a:p>
          <a:p>
            <a:r>
              <a:rPr lang="en-US" altLang="ko-KR" dirty="0">
                <a:latin typeface="+mj-lt"/>
              </a:rPr>
              <a:t>}</a:t>
            </a:r>
          </a:p>
          <a:p>
            <a:r>
              <a:rPr lang="en-US" altLang="ko-KR" dirty="0">
                <a:latin typeface="+mj-lt"/>
              </a:rPr>
              <a:t>//Exception handling, if not set any file, return this function and go to first statement</a:t>
            </a:r>
          </a:p>
          <a:p>
            <a:endParaRPr lang="en-US" altLang="ko-KR" dirty="0">
              <a:latin typeface="+mj-lt"/>
              <a:ea typeface="한컴 솔잎 B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j-lt"/>
                <a:ea typeface="한컴 솔잎 B" pitchFamily="18" charset="-127"/>
              </a:rPr>
              <a:t>만약 </a:t>
            </a:r>
            <a:r>
              <a:rPr lang="ko-KR" altLang="en-US" dirty="0" err="1">
                <a:latin typeface="+mj-lt"/>
                <a:ea typeface="한컴 솔잎 B" pitchFamily="18" charset="-127"/>
              </a:rPr>
              <a:t>다이어로그</a:t>
            </a:r>
            <a:r>
              <a:rPr lang="ko-KR" altLang="en-US" dirty="0">
                <a:latin typeface="+mj-lt"/>
                <a:ea typeface="한컴 솔잎 B" pitchFamily="18" charset="-127"/>
              </a:rPr>
              <a:t> 오픈이 실패할 경우의 예외처리</a:t>
            </a:r>
          </a:p>
        </p:txBody>
      </p:sp>
    </p:spTree>
    <p:extLst>
      <p:ext uri="{BB962C8B-B14F-4D97-AF65-F5344CB8AC3E}">
        <p14:creationId xmlns:p14="http://schemas.microsoft.com/office/powerpoint/2010/main" val="200352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마무리</a:t>
            </a:r>
            <a:r>
              <a:rPr lang="en-US" altLang="ko-KR" dirty="0" smtClean="0"/>
              <a:t>(Q&amp;A)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5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H="1">
            <a:off x="-612580" y="0"/>
            <a:ext cx="2808316" cy="5143500"/>
          </a:xfrm>
          <a:prstGeom prst="rect">
            <a:avLst/>
          </a:prstGeom>
          <a:solidFill>
            <a:srgbClr val="327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7584" y="881593"/>
            <a:ext cx="1512168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chemeClr val="bg1"/>
                </a:solidFill>
                <a:latin typeface="한컴 윤고딕 240" pitchFamily="18" charset="-127"/>
                <a:ea typeface="한컴 윤고딕 240" pitchFamily="18" charset="-127"/>
              </a:rPr>
              <a:t>목차</a:t>
            </a:r>
            <a:endParaRPr lang="ko-KR" altLang="en-US" sz="3200" spc="-150" dirty="0">
              <a:solidFill>
                <a:schemeClr val="bg1"/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9752" y="88159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1.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5729" y="1245652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우리가  사용한  프로그램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4917" y="163564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2.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11760" y="3270344"/>
            <a:ext cx="3600400" cy="5078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Cell class</a:t>
            </a:r>
          </a:p>
          <a:p>
            <a:r>
              <a:rPr lang="en-US" altLang="ko-KR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 </a:t>
            </a:r>
            <a:r>
              <a:rPr lang="en-US" altLang="ko-KR" sz="9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Lifegame</a:t>
            </a:r>
            <a:r>
              <a:rPr lang="en-US" altLang="ko-KR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class</a:t>
            </a:r>
          </a:p>
          <a:p>
            <a:r>
              <a:rPr lang="en-US" altLang="ko-KR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- </a:t>
            </a:r>
            <a:r>
              <a:rPr lang="ko-KR" altLang="en-US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 </a:t>
            </a:r>
            <a:r>
              <a:rPr lang="en-US" altLang="ko-KR" sz="9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Load class</a:t>
            </a:r>
            <a:endParaRPr lang="ko-KR" altLang="en-US" sz="9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20921" y="2445956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3.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34917" y="2097311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실행 화면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39752" y="2931790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코드  설명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11760" y="3718773"/>
            <a:ext cx="936104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4.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39752" y="4151725"/>
            <a:ext cx="331236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126537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2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우리가 사용한 프로그램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95536" y="699542"/>
            <a:ext cx="3816424" cy="3960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Visual Studio 2015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351784" y="699542"/>
            <a:ext cx="3816424" cy="39604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Qt</a:t>
            </a:r>
            <a:r>
              <a:rPr lang="en-US" altLang="ko-KR" dirty="0"/>
              <a:t> 5.9.2</a:t>
            </a:r>
            <a:endParaRPr lang="ko-KR" altLang="en-US" dirty="0"/>
          </a:p>
        </p:txBody>
      </p:sp>
      <p:cxnSp>
        <p:nvCxnSpPr>
          <p:cNvPr id="11" name="꺾인 연결선 10"/>
          <p:cNvCxnSpPr>
            <a:stCxn id="9" idx="3"/>
            <a:endCxn id="4" idx="0"/>
          </p:cNvCxnSpPr>
          <p:nvPr/>
        </p:nvCxnSpPr>
        <p:spPr>
          <a:xfrm>
            <a:off x="2051720" y="457198"/>
            <a:ext cx="252028" cy="24234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endCxn id="13" idx="0"/>
          </p:cNvCxnSpPr>
          <p:nvPr/>
        </p:nvCxnSpPr>
        <p:spPr>
          <a:xfrm>
            <a:off x="2291172" y="457197"/>
            <a:ext cx="3968824" cy="24234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41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실행  화면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첫 화면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1026" name="Picture 2" descr="C:\Users\ddtthh\Desktop\20163158 김남효 20160769 박호연\screenshot\first scre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23" y="1995686"/>
            <a:ext cx="227647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3275856" y="2126754"/>
            <a:ext cx="714190" cy="57606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1012032" y="771550"/>
            <a:ext cx="288032" cy="100811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ddtthh\Desktop\제목 없음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857600"/>
            <a:ext cx="3312367" cy="178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99992" y="457200"/>
            <a:ext cx="331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컴 윤고딕 240" pitchFamily="18" charset="-127"/>
                <a:ea typeface="한컴 윤고딕 240" pitchFamily="18" charset="-127"/>
              </a:rPr>
              <a:t>Import</a:t>
            </a:r>
            <a:r>
              <a:rPr lang="ko-KR" altLang="en-US" dirty="0">
                <a:latin typeface="한컴 윤고딕 240" pitchFamily="18" charset="-127"/>
                <a:ea typeface="한컴 윤고딕 240" pitchFamily="18" charset="-127"/>
              </a:rPr>
              <a:t>를 클릭 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97088" y="2662436"/>
            <a:ext cx="331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컴 윤고딕 240" pitchFamily="18" charset="-127"/>
                <a:ea typeface="한컴 윤고딕 240" pitchFamily="18" charset="-127"/>
              </a:rPr>
              <a:t>new</a:t>
            </a:r>
            <a:r>
              <a:rPr lang="ko-KR" altLang="en-US" dirty="0">
                <a:latin typeface="한컴 윤고딕 240" pitchFamily="18" charset="-127"/>
                <a:ea typeface="한컴 윤고딕 240" pitchFamily="18" charset="-127"/>
              </a:rPr>
              <a:t>를 클릭 시</a:t>
            </a:r>
          </a:p>
        </p:txBody>
      </p:sp>
      <p:pic>
        <p:nvPicPr>
          <p:cNvPr id="1028" name="Picture 4" descr="C:\Users\ddtthh\Desktop\그림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088" y="2957810"/>
            <a:ext cx="3309464" cy="185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96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512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실행  화면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(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파일 읽기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pic>
        <p:nvPicPr>
          <p:cNvPr id="2050" name="Picture 2" descr="C:\Users\ddtthh\Desktop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48" y="843559"/>
            <a:ext cx="274247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ddtthh\Desktop\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605" y="843559"/>
            <a:ext cx="2934071" cy="180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3563888" y="1419622"/>
            <a:ext cx="936104" cy="86409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C:\Users\ddtthh\Desktop\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48" y="2787774"/>
            <a:ext cx="27424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3563888" y="3219822"/>
            <a:ext cx="936104" cy="86409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3" name="Picture 5" descr="C:\Users\ddtthh\Desktop\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792549"/>
            <a:ext cx="316835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폭발 1 6"/>
          <p:cNvSpPr/>
          <p:nvPr/>
        </p:nvSpPr>
        <p:spPr>
          <a:xfrm>
            <a:off x="3478263" y="3471850"/>
            <a:ext cx="1224136" cy="360040"/>
          </a:xfrm>
          <a:prstGeom prst="irregularSeal1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error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220072" y="3651870"/>
            <a:ext cx="936104" cy="864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19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실행 화면</a:t>
            </a:r>
          </a:p>
        </p:txBody>
      </p:sp>
      <p:pic>
        <p:nvPicPr>
          <p:cNvPr id="3075" name="Picture 3" descr="C:\Users\ddtthh\Desktop\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99542"/>
            <a:ext cx="2840400" cy="159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ddtthh\Desktop\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598150"/>
            <a:ext cx="288679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3491880" y="1203598"/>
            <a:ext cx="1368152" cy="79208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위로 굽은 화살표 6"/>
          <p:cNvSpPr/>
          <p:nvPr/>
        </p:nvSpPr>
        <p:spPr>
          <a:xfrm rot="10800000">
            <a:off x="1979712" y="2462754"/>
            <a:ext cx="4032448" cy="504056"/>
          </a:xfrm>
          <a:prstGeom prst="bent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 descr="C:\Users\ddtthh\Desktop\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66811"/>
            <a:ext cx="2952000" cy="166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오른쪽 화살표 14"/>
          <p:cNvSpPr/>
          <p:nvPr/>
        </p:nvSpPr>
        <p:spPr>
          <a:xfrm>
            <a:off x="3491880" y="3401153"/>
            <a:ext cx="1368152" cy="79208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8" name="Picture 6" descr="C:\Users\ddtthh\Desktop\1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399" y="2945634"/>
            <a:ext cx="296919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68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2800" dirty="0" smtClean="0"/>
              <a:t>Cell class</a:t>
            </a:r>
            <a:endParaRPr lang="ko-KR" altLang="en-US" sz="28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 smtClean="0">
                <a:latin typeface="한컴 솔잎 B" pitchFamily="18" charset="-127"/>
                <a:ea typeface="한컴 솔잎 B" pitchFamily="18" charset="-127"/>
              </a:rPr>
              <a:t>버튼이여서</a:t>
            </a:r>
            <a:r>
              <a:rPr lang="ko-KR" altLang="en-US" sz="1800" dirty="0" smtClean="0">
                <a:latin typeface="한컴 솔잎 B" pitchFamily="18" charset="-127"/>
                <a:ea typeface="한컴 솔잎 B" pitchFamily="18" charset="-127"/>
              </a:rPr>
              <a:t> 클릭이 가능하게 </a:t>
            </a:r>
            <a:r>
              <a:rPr lang="ko-KR" altLang="en-US" sz="1800" dirty="0" err="1" smtClean="0">
                <a:latin typeface="한컴 솔잎 B" pitchFamily="18" charset="-127"/>
                <a:ea typeface="한컴 솔잎 B" pitchFamily="18" charset="-127"/>
              </a:rPr>
              <a:t>만듬</a:t>
            </a:r>
            <a:endParaRPr lang="en-US" altLang="ko-KR" sz="1800" dirty="0" smtClean="0">
              <a:latin typeface="한컴 솔잎 B" pitchFamily="18" charset="-127"/>
              <a:ea typeface="한컴 솔잎 B" pitchFamily="18" charset="-127"/>
            </a:endParaRPr>
          </a:p>
          <a:p>
            <a:r>
              <a:rPr lang="ko-KR" altLang="en-US" sz="1800" dirty="0" smtClean="0">
                <a:latin typeface="한컴 솔잎 B" pitchFamily="18" charset="-127"/>
                <a:ea typeface="한컴 솔잎 B" pitchFamily="18" charset="-127"/>
              </a:rPr>
              <a:t>클릭 이벤트 처리</a:t>
            </a:r>
            <a:endParaRPr lang="en-US" altLang="ko-KR" sz="1800" dirty="0" smtClean="0">
              <a:latin typeface="한컴 솔잎 B" pitchFamily="18" charset="-127"/>
              <a:ea typeface="한컴 솔잎 B" pitchFamily="18" charset="-127"/>
            </a:endParaRPr>
          </a:p>
          <a:p>
            <a:r>
              <a:rPr lang="ko-KR" altLang="en-US" sz="1800" dirty="0" smtClean="0">
                <a:latin typeface="한컴 솔잎 B" pitchFamily="18" charset="-127"/>
                <a:ea typeface="한컴 솔잎 B" pitchFamily="18" charset="-127"/>
              </a:rPr>
              <a:t>타입을 지정해서 </a:t>
            </a:r>
            <a:r>
              <a:rPr lang="en-US" altLang="ko-KR" sz="1800" dirty="0" smtClean="0">
                <a:latin typeface="한컴 솔잎 B" pitchFamily="18" charset="-127"/>
                <a:ea typeface="한컴 솔잎 B" pitchFamily="18" charset="-127"/>
              </a:rPr>
              <a:t>LIVE cell</a:t>
            </a:r>
            <a:r>
              <a:rPr lang="ko-KR" altLang="en-US" sz="1800" dirty="0" smtClean="0">
                <a:latin typeface="한컴 솔잎 B" pitchFamily="18" charset="-127"/>
                <a:ea typeface="한컴 솔잎 B" pitchFamily="18" charset="-127"/>
              </a:rPr>
              <a:t>인지 </a:t>
            </a:r>
            <a:r>
              <a:rPr lang="en-US" altLang="ko-KR" sz="1800" dirty="0" smtClean="0">
                <a:latin typeface="한컴 솔잎 B" pitchFamily="18" charset="-127"/>
                <a:ea typeface="한컴 솔잎 B" pitchFamily="18" charset="-127"/>
              </a:rPr>
              <a:t>DEAD cell</a:t>
            </a:r>
            <a:r>
              <a:rPr lang="ko-KR" altLang="en-US" sz="1800" dirty="0" smtClean="0">
                <a:latin typeface="한컴 솔잎 B" pitchFamily="18" charset="-127"/>
                <a:ea typeface="한컴 솔잎 B" pitchFamily="18" charset="-127"/>
              </a:rPr>
              <a:t>인지 구분</a:t>
            </a:r>
            <a:endParaRPr lang="ko-KR" altLang="en-US" sz="1800" dirty="0">
              <a:latin typeface="한컴 솔잎 B" pitchFamily="18" charset="-127"/>
              <a:ea typeface="한컴 솔잎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039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코드 설명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(Cell class)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6819" y="771550"/>
            <a:ext cx="748883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Cell::Cell(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QWidget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 *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parent,int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 row, 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int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 column)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: 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QFrame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(parent)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{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this-&gt;type = DEAD;          //all is DEAD(initializing) </a:t>
            </a:r>
          </a:p>
          <a:p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setFrameStyle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QFrame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::Box);    </a:t>
            </a:r>
          </a:p>
          <a:p>
            <a:endParaRPr lang="ko-KR" altLang="en-US" sz="1200" dirty="0">
              <a:latin typeface="한컴 솔잎 B" pitchFamily="18" charset="-127"/>
              <a:ea typeface="한컴 솔잎 B" pitchFamily="18" charset="-127"/>
            </a:endParaRP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this-&gt;button = new 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QPushButton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(this);  //make button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this-&gt;button-&gt;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setSizePolicy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QSizePolicy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::Expanding, 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QSizePolicy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::Expanding);      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this-&gt;button-&gt;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setFixedSize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(1280/column, 720/row);</a:t>
            </a:r>
          </a:p>
          <a:p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QHBoxLayout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 *layout = new 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QHBoxLayout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();    //</a:t>
            </a:r>
            <a:r>
              <a:rPr lang="ko-KR" altLang="en-US" sz="1200" dirty="0" err="1">
                <a:latin typeface="한컴 솔잎 B" pitchFamily="18" charset="-127"/>
                <a:ea typeface="한컴 솔잎 B" pitchFamily="18" charset="-127"/>
              </a:rPr>
              <a:t>가로로저장하는</a:t>
            </a:r>
            <a:r>
              <a:rPr lang="ko-KR" altLang="en-US" sz="1200" dirty="0">
                <a:latin typeface="한컴 솔잎 B" pitchFamily="18" charset="-127"/>
                <a:ea typeface="한컴 솔잎 B" pitchFamily="18" charset="-127"/>
              </a:rPr>
              <a:t> 레이아웃을 </a:t>
            </a:r>
            <a:r>
              <a:rPr lang="ko-KR" altLang="en-US" sz="1200" dirty="0" err="1">
                <a:latin typeface="한컴 솔잎 B" pitchFamily="18" charset="-127"/>
                <a:ea typeface="한컴 솔잎 B" pitchFamily="18" charset="-127"/>
              </a:rPr>
              <a:t>만듬</a:t>
            </a:r>
            <a:r>
              <a:rPr lang="ko-KR" altLang="en-US" sz="1200" dirty="0">
                <a:latin typeface="한컴 솔잎 B" pitchFamily="18" charset="-127"/>
                <a:ea typeface="한컴 솔잎 B" pitchFamily="18" charset="-127"/>
              </a:rPr>
              <a:t>      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layout-&gt;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addWidget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(this-&gt;button); //</a:t>
            </a:r>
            <a:r>
              <a:rPr lang="ko-KR" altLang="en-US" sz="1200" dirty="0">
                <a:latin typeface="한컴 솔잎 B" pitchFamily="18" charset="-127"/>
                <a:ea typeface="한컴 솔잎 B" pitchFamily="18" charset="-127"/>
              </a:rPr>
              <a:t>버튼을 레이아웃에 넣기</a:t>
            </a:r>
          </a:p>
          <a:p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setLayout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(layout);//</a:t>
            </a:r>
          </a:p>
          <a:p>
            <a:endParaRPr lang="ko-KR" altLang="en-US" sz="1200" dirty="0">
              <a:latin typeface="한컴 솔잎 B" pitchFamily="18" charset="-127"/>
              <a:ea typeface="한컴 솔잎 B" pitchFamily="18" charset="-127"/>
            </a:endParaRP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layout-&gt;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setStretchFactor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(this-&gt;button, 1);   //</a:t>
            </a:r>
            <a:r>
              <a:rPr lang="ko-KR" altLang="en-US" sz="1200" dirty="0">
                <a:latin typeface="한컴 솔잎 B" pitchFamily="18" charset="-127"/>
                <a:ea typeface="한컴 솔잎 B" pitchFamily="18" charset="-127"/>
              </a:rPr>
              <a:t>버튼의 </a:t>
            </a:r>
            <a:r>
              <a:rPr lang="ko-KR" altLang="en-US" sz="1200" dirty="0" err="1">
                <a:latin typeface="한컴 솔잎 B" pitchFamily="18" charset="-127"/>
                <a:ea typeface="한컴 솔잎 B" pitchFamily="18" charset="-127"/>
              </a:rPr>
              <a:t>늘림인자를</a:t>
            </a:r>
            <a:r>
              <a:rPr lang="ko-KR" altLang="en-US" sz="1200" dirty="0">
                <a:latin typeface="한컴 솔잎 B" pitchFamily="18" charset="-127"/>
                <a:ea typeface="한컴 솔잎 B" pitchFamily="18" charset="-127"/>
              </a:rPr>
              <a:t> 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1</a:t>
            </a:r>
            <a:r>
              <a:rPr lang="ko-KR" altLang="en-US" sz="1200" dirty="0">
                <a:latin typeface="한컴 솔잎 B" pitchFamily="18" charset="-127"/>
                <a:ea typeface="한컴 솔잎 B" pitchFamily="18" charset="-127"/>
              </a:rPr>
              <a:t>로 조정</a:t>
            </a:r>
          </a:p>
          <a:p>
            <a:endParaRPr lang="ko-KR" altLang="en-US" sz="1200" dirty="0">
              <a:latin typeface="한컴 솔잎 B" pitchFamily="18" charset="-127"/>
              <a:ea typeface="한컴 솔잎 B" pitchFamily="18" charset="-127"/>
            </a:endParaRP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layout-&gt;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setContentsMargins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(0, 0, 0, 0);//</a:t>
            </a:r>
            <a:r>
              <a:rPr lang="ko-KR" altLang="en-US" sz="1200" dirty="0">
                <a:latin typeface="한컴 솔잎 B" pitchFamily="18" charset="-127"/>
                <a:ea typeface="한컴 솔잎 B" pitchFamily="18" charset="-127"/>
              </a:rPr>
              <a:t>여백 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0</a:t>
            </a:r>
            <a:endParaRPr lang="ko-KR" altLang="en-US" sz="1200" dirty="0">
              <a:latin typeface="한컴 솔잎 B" pitchFamily="18" charset="-127"/>
              <a:ea typeface="한컴 솔잎 B" pitchFamily="18" charset="-127"/>
            </a:endParaRP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layout-&gt;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setSpacing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(0);//space = 0</a:t>
            </a:r>
          </a:p>
          <a:p>
            <a:endParaRPr lang="ko-KR" altLang="en-US" sz="1200" dirty="0">
              <a:latin typeface="한컴 솔잎 B" pitchFamily="18" charset="-127"/>
              <a:ea typeface="한컴 솔잎 B" pitchFamily="18" charset="-127"/>
            </a:endParaRP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connect(this-&gt;button, SIGNAL(clicked()), this, SLOT(click()));  // </a:t>
            </a:r>
            <a:r>
              <a:rPr lang="ko-KR" altLang="en-US" sz="1200" dirty="0">
                <a:latin typeface="한컴 솔잎 B" pitchFamily="18" charset="-127"/>
                <a:ea typeface="한컴 솔잎 B" pitchFamily="18" charset="-127"/>
              </a:rPr>
              <a:t>버튼이 눌렸을 때 작업</a:t>
            </a:r>
          </a:p>
          <a:p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set_color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();           </a:t>
            </a:r>
          </a:p>
          <a:p>
            <a:r>
              <a:rPr lang="en-US" altLang="ko-KR" dirty="0">
                <a:latin typeface="한컴 솔잎 B" pitchFamily="18" charset="-127"/>
                <a:ea typeface="한컴 솔잎 B" pitchFamily="18" charset="-127"/>
              </a:rPr>
              <a:t>}</a:t>
            </a:r>
            <a:endParaRPr lang="ko-KR" altLang="en-US" dirty="0">
              <a:latin typeface="한컴 솔잎 B" pitchFamily="18" charset="-127"/>
              <a:ea typeface="한컴 솔잎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54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07504" y="303309"/>
            <a:ext cx="187220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코드 설명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한컴 윤고딕 240" pitchFamily="18" charset="-127"/>
                <a:ea typeface="한컴 윤고딕 240" pitchFamily="18" charset="-127"/>
              </a:rPr>
              <a:t>(Cell class)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843558"/>
            <a:ext cx="53285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void Cell::click() //when button clicked, this event will occur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{                                   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if (this-&gt;type == DEAD)        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type = LIVE;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else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type = DEAD;                 </a:t>
            </a:r>
          </a:p>
          <a:p>
            <a:endParaRPr lang="ko-KR" altLang="en-US" sz="1200" dirty="0">
              <a:latin typeface="한컴 솔잎 B" pitchFamily="18" charset="-127"/>
              <a:ea typeface="한컴 솔잎 B" pitchFamily="18" charset="-127"/>
            </a:endParaRPr>
          </a:p>
          <a:p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settype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(type);   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}</a:t>
            </a:r>
          </a:p>
          <a:p>
            <a:endParaRPr lang="ko-KR" altLang="en-US" sz="1200" dirty="0">
              <a:latin typeface="한컴 솔잎 B" pitchFamily="18" charset="-127"/>
              <a:ea typeface="한컴 솔잎 B" pitchFamily="18" charset="-127"/>
            </a:endParaRPr>
          </a:p>
          <a:p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cell_type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 Cell::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gettype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() 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const</a:t>
            </a:r>
            <a:endParaRPr lang="en-US" altLang="ko-KR" sz="1200" dirty="0">
              <a:latin typeface="한컴 솔잎 B" pitchFamily="18" charset="-127"/>
              <a:ea typeface="한컴 솔잎 B" pitchFamily="18" charset="-127"/>
            </a:endParaRP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{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return(this-&gt;type);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}</a:t>
            </a:r>
          </a:p>
          <a:p>
            <a:endParaRPr lang="ko-KR" altLang="en-US" sz="1200" dirty="0">
              <a:latin typeface="한컴 솔잎 B" pitchFamily="18" charset="-127"/>
              <a:ea typeface="한컴 솔잎 B" pitchFamily="18" charset="-127"/>
            </a:endParaRP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void Cell::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settype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</a:t>
            </a:r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cell_type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 type)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{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this-&gt;type = type;</a:t>
            </a:r>
          </a:p>
          <a:p>
            <a:r>
              <a:rPr lang="en-US" altLang="ko-KR" sz="1200" dirty="0" err="1">
                <a:latin typeface="한컴 솔잎 B" pitchFamily="18" charset="-127"/>
                <a:ea typeface="한컴 솔잎 B" pitchFamily="18" charset="-127"/>
              </a:rPr>
              <a:t>set_color</a:t>
            </a:r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();</a:t>
            </a:r>
          </a:p>
          <a:p>
            <a:r>
              <a:rPr lang="en-US" altLang="ko-KR" sz="1200" dirty="0">
                <a:latin typeface="한컴 솔잎 B" pitchFamily="18" charset="-127"/>
                <a:ea typeface="한컴 솔잎 B" pitchFamily="18" charset="-127"/>
              </a:rPr>
              <a:t>}</a:t>
            </a:r>
            <a:endParaRPr lang="ko-KR" altLang="en-US" sz="1200" dirty="0">
              <a:latin typeface="한컴 솔잎 B" pitchFamily="18" charset="-127"/>
              <a:ea typeface="한컴 솔잎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78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1177</Words>
  <Application>Microsoft Office PowerPoint</Application>
  <PresentationFormat>화면 슬라이드 쇼(16:9)</PresentationFormat>
  <Paragraphs>201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굴림</vt:lpstr>
      <vt:lpstr>Arial</vt:lpstr>
      <vt:lpstr>맑은 고딕</vt:lpstr>
      <vt:lpstr>한컴 윤고딕 240</vt:lpstr>
      <vt:lpstr>한컴 솔잎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Cell class</vt:lpstr>
      <vt:lpstr>PowerPoint 프레젠테이션</vt:lpstr>
      <vt:lpstr>PowerPoint 프레젠테이션</vt:lpstr>
      <vt:lpstr>PowerPoint 프레젠테이션</vt:lpstr>
      <vt:lpstr>LifeGame class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마무리(Q&amp;A)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ddtthh</cp:lastModifiedBy>
  <cp:revision>20</cp:revision>
  <dcterms:created xsi:type="dcterms:W3CDTF">2006-10-05T04:04:58Z</dcterms:created>
  <dcterms:modified xsi:type="dcterms:W3CDTF">2017-11-25T10:57:38Z</dcterms:modified>
</cp:coreProperties>
</file>